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N BOYLE" userId="82a229f7-a8c4-4523-9c6a-3c3c3e5e5c50" providerId="ADAL" clId="{06C4A000-4E61-4ABC-A363-318DFC6E364A}"/>
    <pc:docChg chg="modSld">
      <pc:chgData name="KRISTIN BOYLE" userId="82a229f7-a8c4-4523-9c6a-3c3c3e5e5c50" providerId="ADAL" clId="{06C4A000-4E61-4ABC-A363-318DFC6E364A}" dt="2021-10-28T13:04:43.167" v="31" actId="13926"/>
      <pc:docMkLst>
        <pc:docMk/>
      </pc:docMkLst>
      <pc:sldChg chg="modSp mod">
        <pc:chgData name="KRISTIN BOYLE" userId="82a229f7-a8c4-4523-9c6a-3c3c3e5e5c50" providerId="ADAL" clId="{06C4A000-4E61-4ABC-A363-318DFC6E364A}" dt="2021-10-28T13:04:43.167" v="31" actId="13926"/>
        <pc:sldMkLst>
          <pc:docMk/>
          <pc:sldMk cId="837754359" sldId="256"/>
        </pc:sldMkLst>
        <pc:spChg chg="mod">
          <ac:chgData name="KRISTIN BOYLE" userId="82a229f7-a8c4-4523-9c6a-3c3c3e5e5c50" providerId="ADAL" clId="{06C4A000-4E61-4ABC-A363-318DFC6E364A}" dt="2021-10-28T13:04:43.167" v="31" actId="13926"/>
          <ac:spMkLst>
            <pc:docMk/>
            <pc:sldMk cId="837754359" sldId="256"/>
            <ac:spMk id="3" creationId="{D0A3F1C8-D9D2-477E-BCD8-AF190024CE04}"/>
          </ac:spMkLst>
        </pc:spChg>
      </pc:sldChg>
      <pc:sldChg chg="modSp mod">
        <pc:chgData name="KRISTIN BOYLE" userId="82a229f7-a8c4-4523-9c6a-3c3c3e5e5c50" providerId="ADAL" clId="{06C4A000-4E61-4ABC-A363-318DFC6E364A}" dt="2021-10-20T14:55:28.843" v="28" actId="20577"/>
        <pc:sldMkLst>
          <pc:docMk/>
          <pc:sldMk cId="4016646823" sldId="263"/>
        </pc:sldMkLst>
        <pc:spChg chg="mod">
          <ac:chgData name="KRISTIN BOYLE" userId="82a229f7-a8c4-4523-9c6a-3c3c3e5e5c50" providerId="ADAL" clId="{06C4A000-4E61-4ABC-A363-318DFC6E364A}" dt="2021-10-20T14:55:28.843" v="28" actId="20577"/>
          <ac:spMkLst>
            <pc:docMk/>
            <pc:sldMk cId="4016646823" sldId="263"/>
            <ac:spMk id="13" creationId="{218CC600-1B68-40AC-9D01-1D05692250C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E5900-9CBF-42C1-B8E3-431DBAE89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06BC27-9CBA-4041-AFFA-65E8869FB1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A86EE-4135-4094-BFEB-5E1A27A8A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5D0F-C738-4DB5-9F22-E195DFF8E4E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96137-6FC5-40B3-823C-443F3E647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EB83C-9541-4EF9-866A-716FBEBAF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3547-72C2-486B-BEC6-C7C34F199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651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1F138-B37B-4DC2-998D-BF8F57261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408EC-49C0-414F-B2AF-2333222619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717BB-0ACC-4383-AD39-242330B0F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5D0F-C738-4DB5-9F22-E195DFF8E4E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62277-CEA6-481E-912B-23A5BDE25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78BF7-3EBC-45F0-A0E4-DE266B1F4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3547-72C2-486B-BEC6-C7C34F199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724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D128FB-2E28-45C4-AE41-793F58D621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A358D7-F63C-4284-81BA-9A71626BDC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27F36-F2F0-44D6-B84C-541498990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5D0F-C738-4DB5-9F22-E195DFF8E4E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9AEEB-90AD-470A-9A41-428ADA13C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6E0AF-34D0-4145-A094-0E7044023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3547-72C2-486B-BEC6-C7C34F199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1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73569-5CD1-4590-A8F1-8697F4E38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8BCAF-2F59-4053-8DFE-CDCF9B80E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CFB7-E149-4872-A36E-C4B51012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5D0F-C738-4DB5-9F22-E195DFF8E4E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A3F11-A050-4EB0-B54B-F9B94D7C0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20259-3BB4-434B-ABA0-E942B701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3547-72C2-486B-BEC6-C7C34F199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02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C9A65-7FF5-4364-B88D-A20DE3F09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5D023-B36A-4130-AECF-3A0248557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C2D6C-6189-4C3F-B221-2E79EE877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5D0F-C738-4DB5-9F22-E195DFF8E4E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5C238-DED9-4854-B832-912B1FDAC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FB341-F96A-49E5-B7F2-2421F338A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3547-72C2-486B-BEC6-C7C34F199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67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C6109-0018-4C0C-B3D0-B9E4EF6D0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9D58D-EF87-4A20-95C7-BA97B0BBBF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9C94B0-17D7-4010-A9A0-F40271C64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67874-A59C-43ED-B8CB-14918936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5D0F-C738-4DB5-9F22-E195DFF8E4E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99DAF6-C02F-4488-BA97-9FDBA459D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52F59F-55F6-4C18-A8AE-6CD13228C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3547-72C2-486B-BEC6-C7C34F199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2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8CA76-92E3-478F-8ADC-B9B9FAE71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3E7780-68E7-4D2B-8981-B12B481D7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46D0B8-DD57-48EF-B08E-BB4BADDA9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16421-5290-42FE-8941-3A45347667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9D27AE-1638-4A6E-9FAB-CDFD848FDE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7DFE51-5F00-45F0-A6B0-C60F8B05C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5D0F-C738-4DB5-9F22-E195DFF8E4E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D90447-B48C-4290-923F-E434293BF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7FCBF7-ED84-49F7-A3F7-10B9CF397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3547-72C2-486B-BEC6-C7C34F199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1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DD7F4-E1C5-48F3-8AA0-4633B1C3C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773AC1-F49A-45CA-8B3B-ECD8E57D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5D0F-C738-4DB5-9F22-E195DFF8E4E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5805AB-7A55-4EE6-A29F-154180E36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F0639E-44E3-426B-AC86-0EBD446D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3547-72C2-486B-BEC6-C7C34F199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595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4AA877-32E8-4D47-9393-CB5B296B5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5D0F-C738-4DB5-9F22-E195DFF8E4E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8B899D-0537-4DE7-A512-768105ED4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9943AD-E4F3-4A41-B714-D1D34851B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3547-72C2-486B-BEC6-C7C34F199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65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3053C-DE8C-48DF-A66A-068C212BF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CD1DB-887D-44D6-A9D4-1AAB4134B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61EF0E-9D34-4964-9EFE-25890E203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0DD370-0171-4529-B8F9-EB72FEF6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5D0F-C738-4DB5-9F22-E195DFF8E4E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9F0C9-AEA8-456A-9D7F-E7480431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743276-A11A-4C4C-ADB9-98E61467E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3547-72C2-486B-BEC6-C7C34F199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76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69A9D-9AD3-4783-9EFB-1161A2415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BED816-8FC7-4F38-8275-E87743454B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6A7F87-6095-4B4C-BDE4-D55987C21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7A32C-B1D0-46EC-9CF2-13C179651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5D0F-C738-4DB5-9F22-E195DFF8E4E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F773F1-14CE-48BC-ABFF-4FBA87353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B3F64-A0E3-4A2B-9167-294306809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03547-72C2-486B-BEC6-C7C34F199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74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358907-79F3-43FF-A659-59C0A920E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61BA4-81BA-4090-9202-2181EF60D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67D0C-A9E1-45F8-ACE3-E75A379E4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C5D0F-C738-4DB5-9F22-E195DFF8E4E0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35FF4-7795-4BFB-8620-F6D5A528DF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64FF3-4915-432B-B1EB-6C66E85440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03547-72C2-486B-BEC6-C7C34F199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507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6E6B7-B5C7-456B-86C0-F8FB2A5D69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2.6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A3F1C8-D9D2-477E-BCD8-AF190024CE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500" dirty="0">
                <a:solidFill>
                  <a:srgbClr val="FF0000"/>
                </a:solidFill>
                <a:highlight>
                  <a:srgbClr val="FFFF00"/>
                </a:highlight>
              </a:rPr>
              <a:t>Acceleration from a Velocity-Time Graph</a:t>
            </a:r>
          </a:p>
        </p:txBody>
      </p:sp>
    </p:spTree>
    <p:extLst>
      <p:ext uri="{BB962C8B-B14F-4D97-AF65-F5344CB8AC3E}">
        <p14:creationId xmlns:p14="http://schemas.microsoft.com/office/powerpoint/2010/main" val="837754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5BEA4-AD09-49D9-B209-FD7737965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Method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74E28-47A1-4B4D-A84E-A59D9A9B9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1825625"/>
            <a:ext cx="111633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  <a:latin typeface="+mj-lt"/>
              </a:rPr>
              <a:t>Aside from using formulas to calculate acceleration, we can get information from a V-T graph</a:t>
            </a:r>
          </a:p>
          <a:p>
            <a:pPr marL="514350" indent="-514350" algn="l">
              <a:buAutoNum type="arabicParenR"/>
            </a:pPr>
            <a:r>
              <a:rPr lang="en-US" dirty="0">
                <a:solidFill>
                  <a:srgbClr val="222222"/>
                </a:solidFill>
                <a:latin typeface="+mj-lt"/>
              </a:rPr>
              <a:t>If the V-T line is straight on the origin, velocity is 0 and </a:t>
            </a:r>
            <a:r>
              <a:rPr lang="en-US" b="1" dirty="0">
                <a:solidFill>
                  <a:srgbClr val="222222"/>
                </a:solidFill>
                <a:latin typeface="+mj-lt"/>
              </a:rPr>
              <a:t>acceleration is 0</a:t>
            </a:r>
          </a:p>
          <a:p>
            <a:pPr marL="514350" indent="-514350" algn="l">
              <a:buAutoNum type="arabicParenR"/>
            </a:pPr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Any horizontal V-T line indicates constant velocity and </a:t>
            </a:r>
            <a:r>
              <a:rPr lang="en-US" b="1" i="0" dirty="0">
                <a:solidFill>
                  <a:srgbClr val="222222"/>
                </a:solidFill>
                <a:effectLst/>
                <a:latin typeface="+mj-lt"/>
              </a:rPr>
              <a:t>acceleration is 0</a:t>
            </a:r>
          </a:p>
          <a:p>
            <a:pPr marL="514350" indent="-514350" algn="l">
              <a:buAutoNum type="arabicParenR"/>
            </a:pPr>
            <a:r>
              <a:rPr lang="en-US" b="0" i="0" dirty="0">
                <a:solidFill>
                  <a:srgbClr val="222222"/>
                </a:solidFill>
                <a:effectLst/>
                <a:latin typeface="+mj-lt"/>
              </a:rPr>
              <a:t>If the V-T line is a diagonal line, acceleration </a:t>
            </a:r>
            <a:r>
              <a:rPr lang="en-US" b="1" i="0" dirty="0">
                <a:solidFill>
                  <a:srgbClr val="222222"/>
                </a:solidFill>
                <a:effectLst/>
                <a:latin typeface="+mj-lt"/>
              </a:rPr>
              <a:t>is constant and has a horizontal line equal to the slope of the V-T line</a:t>
            </a:r>
            <a:endParaRPr lang="en-US" b="0" i="0" dirty="0">
              <a:solidFill>
                <a:srgbClr val="222222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1249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EC63F-989A-4CCC-9005-03D2A9C8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Slope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06958-4F75-41FD-85B2-B40ABD225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500" dirty="0"/>
              <a:t>The slope of the lines on V-T graphs give the acceleration at the moment in time (instantaneous acceleration)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067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ee the source image">
            <a:extLst>
              <a:ext uri="{FF2B5EF4-FFF2-40B4-BE49-F238E27FC236}">
                <a16:creationId xmlns:a16="http://schemas.microsoft.com/office/drawing/2014/main" id="{FBB91ED4-3DEB-4AC1-9215-99840F166D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72"/>
          <a:stretch/>
        </p:blipFill>
        <p:spPr bwMode="auto">
          <a:xfrm>
            <a:off x="3200401" y="2471636"/>
            <a:ext cx="5483224" cy="368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See the source image">
            <a:extLst>
              <a:ext uri="{FF2B5EF4-FFF2-40B4-BE49-F238E27FC236}">
                <a16:creationId xmlns:a16="http://schemas.microsoft.com/office/drawing/2014/main" id="{A23E8007-013F-4282-B582-B6E1E9E06E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813" y="0"/>
            <a:ext cx="93503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4338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3A821CD-65AD-4F1D-AEB2-185AAA0D1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" y="920619"/>
            <a:ext cx="11155680" cy="501675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4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kumimoji="0" lang="en-US" altLang="en-US" sz="45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5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5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5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Find instantaneous acceleration:</a:t>
            </a:r>
            <a:br>
              <a:rPr kumimoji="0" lang="en-US" altLang="en-US" sz="25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US" sz="25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altLang="en-US" sz="25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n-US" sz="25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at t = 3s</a:t>
            </a:r>
            <a:br>
              <a:rPr kumimoji="0" lang="en-US" altLang="en-US" sz="25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US" sz="25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(ii) at t = 6s</a:t>
            </a:r>
            <a:br>
              <a:rPr kumimoji="0" lang="en-US" altLang="en-US" sz="25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US" sz="25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(iii) at t = 9s</a:t>
            </a:r>
            <a:br>
              <a:rPr kumimoji="0" lang="en-US" altLang="en-US" sz="25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US" sz="25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r>
              <a:rPr kumimoji="0" lang="en-US" altLang="en-US" sz="25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 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US" altLang="en-US" sz="2500" b="1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n-US" sz="25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en-US" altLang="en-US" sz="25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Instantaneous acceleration at t = 3s is </a:t>
            </a:r>
            <a:r>
              <a:rPr lang="en-US" altLang="en-US" sz="25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kumimoji="0" lang="en-US" altLang="en-US" sz="25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slope of line AB = zero</a:t>
            </a:r>
            <a:br>
              <a:rPr kumimoji="0" lang="en-US" altLang="en-US" sz="25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US" sz="25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(ii)</a:t>
            </a:r>
            <a:r>
              <a:rPr kumimoji="0" lang="en-US" altLang="en-US" sz="25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Instantaneous acceleration at t = 6 s is the slope of line BC= +10 m/s</a:t>
            </a:r>
            <a:r>
              <a:rPr kumimoji="0" lang="en-US" altLang="en-US" sz="2500" b="0" i="0" u="none" strike="noStrike" cap="none" normalizeH="0" baseline="3000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5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(iii)</a:t>
            </a:r>
            <a:r>
              <a:rPr kumimoji="0" lang="en-US" altLang="en-US" sz="25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Instantaneous acceleration at t = 9 s is the slope of line CD</a:t>
            </a:r>
            <a:r>
              <a:rPr lang="en-US" altLang="en-US" sz="25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-50 m/s</a:t>
            </a:r>
            <a:r>
              <a:rPr lang="en-US" altLang="en-US" sz="2500" baseline="30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kumimoji="0" lang="en-US" altLang="en-US" sz="2500" b="0" i="0" u="none" strike="noStrike" cap="none" normalizeH="0" baseline="3000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Acceleration-Example-Problem-1">
            <a:extLst>
              <a:ext uri="{FF2B5EF4-FFF2-40B4-BE49-F238E27FC236}">
                <a16:creationId xmlns:a16="http://schemas.microsoft.com/office/drawing/2014/main" id="{4BE1C7B4-27E7-4E9F-BE7F-243BBD430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960" y="671517"/>
            <a:ext cx="4426585" cy="3426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2830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EF3DA-6213-422D-9293-493D0B3D3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Velocity from A-T Graph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335B6-1027-4AE3-BD94-8B230E831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0">
              <a:spcBef>
                <a:spcPts val="0"/>
              </a:spcBef>
              <a:spcAft>
                <a:spcPts val="1000"/>
              </a:spcAft>
            </a:pPr>
            <a:r>
              <a:rPr lang="en-US" sz="25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The area under the A-T graph gives the change in the velocity of the object in the given interval of the time. </a:t>
            </a:r>
          </a:p>
          <a:p>
            <a:pPr algn="just">
              <a:spcBef>
                <a:spcPts val="0"/>
              </a:spcBef>
              <a:spcAft>
                <a:spcPts val="1000"/>
              </a:spcAft>
            </a:pPr>
            <a:r>
              <a:rPr lang="en-US" sz="2500" b="0" i="0" u="none" strike="noStrike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The area under curve = △v</a:t>
            </a:r>
            <a:endParaRPr lang="en-US" sz="2500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just" rtl="0">
              <a:spcBef>
                <a:spcPts val="0"/>
              </a:spcBef>
              <a:spcAft>
                <a:spcPts val="1000"/>
              </a:spcAft>
            </a:pPr>
            <a:r>
              <a:rPr lang="en-US" sz="2500" dirty="0">
                <a:solidFill>
                  <a:srgbClr val="000000"/>
                </a:solidFill>
                <a:latin typeface="Open Sans" panose="020B0606030504020204" pitchFamily="34" charset="0"/>
              </a:rPr>
              <a:t>Just like we find distance from the area under a V-T graph (think rectangles and triangles!)</a:t>
            </a:r>
            <a:endParaRPr lang="en-US" sz="2500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959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FED72-4573-494B-B90E-840C6F1C8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DFAB3-C3BA-4045-AA5A-834ADEF37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change in velocity of the object from 2 to 3 seconds</a:t>
            </a:r>
          </a:p>
        </p:txBody>
      </p:sp>
      <p:pic>
        <p:nvPicPr>
          <p:cNvPr id="5124" name="Picture 4" descr="See the source image">
            <a:extLst>
              <a:ext uri="{FF2B5EF4-FFF2-40B4-BE49-F238E27FC236}">
                <a16:creationId xmlns:a16="http://schemas.microsoft.com/office/drawing/2014/main" id="{98A09ABB-93EB-4808-B935-8E6B9A02B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452366"/>
            <a:ext cx="5410200" cy="3378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059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AAEDC-7E66-46C3-8A64-3FD83718A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p:pic>
        <p:nvPicPr>
          <p:cNvPr id="3" name="Picture 4" descr="See the source image">
            <a:extLst>
              <a:ext uri="{FF2B5EF4-FFF2-40B4-BE49-F238E27FC236}">
                <a16:creationId xmlns:a16="http://schemas.microsoft.com/office/drawing/2014/main" id="{E238CF2C-E6F6-4ED6-8BFE-43A8937E5C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" y="1461766"/>
            <a:ext cx="4675519" cy="291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See the source image">
            <a:extLst>
              <a:ext uri="{FF2B5EF4-FFF2-40B4-BE49-F238E27FC236}">
                <a16:creationId xmlns:a16="http://schemas.microsoft.com/office/drawing/2014/main" id="{3B135B72-F58F-4288-A69C-1E5067BA6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0" y="1366676"/>
            <a:ext cx="4675519" cy="291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72C1F4B-BBFC-4B3C-A99A-3A89B7F3342A}"/>
              </a:ext>
            </a:extLst>
          </p:cNvPr>
          <p:cNvCxnSpPr/>
          <p:nvPr/>
        </p:nvCxnSpPr>
        <p:spPr>
          <a:xfrm>
            <a:off x="5194300" y="2578100"/>
            <a:ext cx="90170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9D56440-3355-4131-9E03-975A17CD1350}"/>
              </a:ext>
            </a:extLst>
          </p:cNvPr>
          <p:cNvCxnSpPr/>
          <p:nvPr/>
        </p:nvCxnSpPr>
        <p:spPr>
          <a:xfrm>
            <a:off x="8067040" y="2826543"/>
            <a:ext cx="0" cy="96313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070D584-C654-4B56-B120-A3EF558086E2}"/>
              </a:ext>
            </a:extLst>
          </p:cNvPr>
          <p:cNvCxnSpPr/>
          <p:nvPr/>
        </p:nvCxnSpPr>
        <p:spPr>
          <a:xfrm>
            <a:off x="8649659" y="2578100"/>
            <a:ext cx="0" cy="11201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4B2530C-B191-4E7E-963D-7D3EFB50EBDE}"/>
              </a:ext>
            </a:extLst>
          </p:cNvPr>
          <p:cNvCxnSpPr/>
          <p:nvPr/>
        </p:nvCxnSpPr>
        <p:spPr>
          <a:xfrm>
            <a:off x="8067040" y="2826543"/>
            <a:ext cx="58261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18CC600-1B68-40AC-9D01-1D05692250C5}"/>
              </a:ext>
            </a:extLst>
          </p:cNvPr>
          <p:cNvSpPr txBox="1"/>
          <p:nvPr/>
        </p:nvSpPr>
        <p:spPr>
          <a:xfrm>
            <a:off x="924560" y="4947920"/>
            <a:ext cx="96723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Triangle: ½ </a:t>
            </a:r>
            <a:r>
              <a:rPr lang="en-US" sz="3000" dirty="0" err="1"/>
              <a:t>bh</a:t>
            </a:r>
            <a:r>
              <a:rPr lang="en-US" sz="3000" dirty="0"/>
              <a:t> = ½ (1)(1) = 0.5 m/s</a:t>
            </a:r>
          </a:p>
          <a:p>
            <a:r>
              <a:rPr lang="en-US" sz="3000" dirty="0"/>
              <a:t>Rectangle: l x w= 3x1 = 3 m/s</a:t>
            </a:r>
          </a:p>
          <a:p>
            <a:r>
              <a:rPr lang="en-US" sz="3000" dirty="0"/>
              <a:t>Change in velocity= 3.5 m/s</a:t>
            </a:r>
          </a:p>
        </p:txBody>
      </p:sp>
    </p:spTree>
    <p:extLst>
      <p:ext uri="{BB962C8B-B14F-4D97-AF65-F5344CB8AC3E}">
        <p14:creationId xmlns:p14="http://schemas.microsoft.com/office/powerpoint/2010/main" val="4016646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298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Open Sans</vt:lpstr>
      <vt:lpstr>Times New Roman</vt:lpstr>
      <vt:lpstr>Office Theme</vt:lpstr>
      <vt:lpstr>Section 2.6</vt:lpstr>
      <vt:lpstr>Another Method </vt:lpstr>
      <vt:lpstr>Using Slope</vt:lpstr>
      <vt:lpstr>PowerPoint Presentation</vt:lpstr>
      <vt:lpstr>PowerPoint Presentation</vt:lpstr>
      <vt:lpstr>Finding Velocity from A-T Graph</vt:lpstr>
      <vt:lpstr>Example</vt:lpstr>
      <vt:lpstr>Solution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2.6</dc:title>
  <dc:creator>KRISTIN BOYLE</dc:creator>
  <cp:lastModifiedBy>KRISTIN BOYLE</cp:lastModifiedBy>
  <cp:revision>1</cp:revision>
  <dcterms:created xsi:type="dcterms:W3CDTF">2021-10-20T11:52:06Z</dcterms:created>
  <dcterms:modified xsi:type="dcterms:W3CDTF">2021-10-28T13:04:43Z</dcterms:modified>
</cp:coreProperties>
</file>